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0" r:id="rId5"/>
    <p:sldId id="261" r:id="rId6"/>
    <p:sldId id="262" r:id="rId7"/>
    <p:sldId id="263" r:id="rId8"/>
    <p:sldId id="267" r:id="rId9"/>
    <p:sldId id="264" r:id="rId10"/>
    <p:sldId id="266" r:id="rId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86" d="100"/>
          <a:sy n="86" d="100"/>
        </p:scale>
        <p:origin x="108"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E178BFF-774C-428F-B83F-14762D73F2DD}" type="datetimeFigureOut">
              <a:rPr lang="it-IT" smtClean="0"/>
              <a:t>07/05/2017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110425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E178BFF-774C-428F-B83F-14762D73F2DD}" type="datetimeFigureOut">
              <a:rPr lang="it-IT" smtClean="0"/>
              <a:t>07/05/2017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119892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E178BFF-774C-428F-B83F-14762D73F2DD}" type="datetimeFigureOut">
              <a:rPr lang="it-IT" smtClean="0"/>
              <a:t>07/05/2017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209445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E178BFF-774C-428F-B83F-14762D73F2DD}" type="datetimeFigureOut">
              <a:rPr lang="it-IT" smtClean="0"/>
              <a:t>07/05/2017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117265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p:cNvSpPr>
            <a:spLocks noGrp="1"/>
          </p:cNvSpPr>
          <p:nvPr>
            <p:ph type="dt" sz="half" idx="10"/>
          </p:nvPr>
        </p:nvSpPr>
        <p:spPr/>
        <p:txBody>
          <a:bodyPr/>
          <a:lstStyle/>
          <a:p>
            <a:fld id="{AE178BFF-774C-428F-B83F-14762D73F2DD}" type="datetimeFigureOut">
              <a:rPr lang="it-IT" smtClean="0"/>
              <a:t>07/05/2017</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332945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E178BFF-774C-428F-B83F-14762D73F2DD}" type="datetimeFigureOut">
              <a:rPr lang="it-IT" smtClean="0"/>
              <a:t>07/05/2017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221271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E178BFF-774C-428F-B83F-14762D73F2DD}" type="datetimeFigureOut">
              <a:rPr lang="it-IT" smtClean="0"/>
              <a:t>07/05/2017</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110080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AE178BFF-774C-428F-B83F-14762D73F2DD}" type="datetimeFigureOut">
              <a:rPr lang="it-IT" smtClean="0"/>
              <a:t>07/05/2017</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2668231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E178BFF-774C-428F-B83F-14762D73F2DD}" type="datetimeFigureOut">
              <a:rPr lang="it-IT" smtClean="0"/>
              <a:t>07/05/2017</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937254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AE178BFF-774C-428F-B83F-14762D73F2DD}" type="datetimeFigureOut">
              <a:rPr lang="it-IT" smtClean="0"/>
              <a:t>07/05/2017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528169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AE178BFF-774C-428F-B83F-14762D73F2DD}" type="datetimeFigureOut">
              <a:rPr lang="it-IT" smtClean="0"/>
              <a:t>07/05/2017</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00D6B8E1-3948-46D0-9033-F4EBFF566A9D}" type="slidenum">
              <a:rPr lang="it-IT" smtClean="0"/>
              <a:t>‹N›</a:t>
            </a:fld>
            <a:endParaRPr lang="it-IT"/>
          </a:p>
        </p:txBody>
      </p:sp>
    </p:spTree>
    <p:extLst>
      <p:ext uri="{BB962C8B-B14F-4D97-AF65-F5344CB8AC3E}">
        <p14:creationId xmlns:p14="http://schemas.microsoft.com/office/powerpoint/2010/main" val="131445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178BFF-774C-428F-B83F-14762D73F2DD}" type="datetimeFigureOut">
              <a:rPr lang="it-IT" smtClean="0"/>
              <a:t>07/05/2017</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D6B8E1-3948-46D0-9033-F4EBFF566A9D}" type="slidenum">
              <a:rPr lang="it-IT" smtClean="0"/>
              <a:t>‹N›</a:t>
            </a:fld>
            <a:endParaRPr lang="it-IT"/>
          </a:p>
        </p:txBody>
      </p:sp>
    </p:spTree>
    <p:extLst>
      <p:ext uri="{BB962C8B-B14F-4D97-AF65-F5344CB8AC3E}">
        <p14:creationId xmlns:p14="http://schemas.microsoft.com/office/powerpoint/2010/main" val="256942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gif"/></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ttangolo 3"/>
          <p:cNvSpPr/>
          <p:nvPr/>
        </p:nvSpPr>
        <p:spPr>
          <a:xfrm>
            <a:off x="0" y="2245489"/>
            <a:ext cx="12192000" cy="2500131"/>
          </a:xfrm>
          <a:prstGeom prst="rect">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p:cNvSpPr>
            <a:spLocks noGrp="1"/>
          </p:cNvSpPr>
          <p:nvPr>
            <p:ph type="ctrTitle"/>
          </p:nvPr>
        </p:nvSpPr>
        <p:spPr/>
        <p:txBody>
          <a:bodyPr>
            <a:normAutofit/>
          </a:bodyPr>
          <a:lstStyle/>
          <a:p>
            <a:r>
              <a:rPr lang="it-IT" b="1" dirty="0">
                <a:solidFill>
                  <a:schemeClr val="bg1"/>
                </a:solidFill>
              </a:rPr>
              <a:t>GIOVANI LEONI XXI EDIZIONE</a:t>
            </a:r>
          </a:p>
        </p:txBody>
      </p:sp>
      <p:sp>
        <p:nvSpPr>
          <p:cNvPr id="3" name="Sottotitolo 2"/>
          <p:cNvSpPr>
            <a:spLocks noGrp="1"/>
          </p:cNvSpPr>
          <p:nvPr>
            <p:ph type="subTitle" idx="1"/>
          </p:nvPr>
        </p:nvSpPr>
        <p:spPr/>
        <p:txBody>
          <a:bodyPr/>
          <a:lstStyle/>
          <a:p>
            <a:r>
              <a:rPr lang="it-IT" b="1" dirty="0">
                <a:solidFill>
                  <a:schemeClr val="bg1"/>
                </a:solidFill>
                <a:latin typeface="Calibri" panose="020F0502020204030204" pitchFamily="34" charset="0"/>
                <a:cs typeface="Arial" panose="020B0604020202020204" pitchFamily="34" charset="0"/>
              </a:rPr>
              <a:t>Categoria</a:t>
            </a:r>
            <a:r>
              <a:rPr lang="it-IT" dirty="0">
                <a:solidFill>
                  <a:schemeClr val="bg1"/>
                </a:solidFill>
                <a:latin typeface="Calibri" panose="020F0502020204030204" pitchFamily="34" charset="0"/>
                <a:cs typeface="Arial" panose="020B0604020202020204" pitchFamily="34" charset="0"/>
              </a:rPr>
              <a:t>: PR </a:t>
            </a:r>
            <a:r>
              <a:rPr lang="it-IT" dirty="0" err="1">
                <a:solidFill>
                  <a:schemeClr val="bg1"/>
                </a:solidFill>
                <a:latin typeface="Calibri" panose="020F0502020204030204" pitchFamily="34" charset="0"/>
                <a:cs typeface="Arial" panose="020B0604020202020204" pitchFamily="34" charset="0"/>
              </a:rPr>
              <a:t>Specialist</a:t>
            </a:r>
            <a:endParaRPr lang="it-IT" dirty="0">
              <a:solidFill>
                <a:schemeClr val="bg1"/>
              </a:solidFill>
              <a:latin typeface="Calibri" panose="020F0502020204030204" pitchFamily="34" charset="0"/>
              <a:cs typeface="Arial" panose="020B0604020202020204" pitchFamily="34" charset="0"/>
            </a:endParaRPr>
          </a:p>
          <a:p>
            <a:r>
              <a:rPr lang="it-IT" b="1" dirty="0">
                <a:solidFill>
                  <a:schemeClr val="bg1"/>
                </a:solidFill>
                <a:latin typeface="Calibri" panose="020F0502020204030204" pitchFamily="34" charset="0"/>
                <a:cs typeface="Arial" panose="020B0604020202020204" pitchFamily="34" charset="0"/>
              </a:rPr>
              <a:t>Team</a:t>
            </a:r>
            <a:r>
              <a:rPr lang="it-IT" dirty="0">
                <a:solidFill>
                  <a:schemeClr val="bg1"/>
                </a:solidFill>
                <a:latin typeface="Calibri" panose="020F0502020204030204" pitchFamily="34" charset="0"/>
                <a:cs typeface="Arial" panose="020B0604020202020204" pitchFamily="34" charset="0"/>
              </a:rPr>
              <a:t>: Noemi Fulli &amp; Giacomo Galli</a:t>
            </a:r>
          </a:p>
        </p:txBody>
      </p:sp>
    </p:spTree>
    <p:extLst>
      <p:ext uri="{BB962C8B-B14F-4D97-AF65-F5344CB8AC3E}">
        <p14:creationId xmlns:p14="http://schemas.microsoft.com/office/powerpoint/2010/main" val="240538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TEAM</a:t>
            </a:r>
          </a:p>
        </p:txBody>
      </p:sp>
      <p:pic>
        <p:nvPicPr>
          <p:cNvPr id="4" name="Picture 4" descr="Risultati immagini per LOGO ACI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p:cNvSpPr/>
          <p:nvPr/>
        </p:nvSpPr>
        <p:spPr>
          <a:xfrm>
            <a:off x="2720007" y="3198005"/>
            <a:ext cx="3280753" cy="923330"/>
          </a:xfrm>
          <a:prstGeom prst="rect">
            <a:avLst/>
          </a:prstGeom>
        </p:spPr>
        <p:txBody>
          <a:bodyPr wrap="square">
            <a:spAutoFit/>
          </a:bodyPr>
          <a:lstStyle/>
          <a:p>
            <a:pPr marL="85725" indent="3175"/>
            <a:r>
              <a:rPr lang="it-IT" b="1" kern="0" dirty="0">
                <a:solidFill>
                  <a:schemeClr val="accent1">
                    <a:lumMod val="50000"/>
                  </a:schemeClr>
                </a:solidFill>
                <a:latin typeface="Baskerville"/>
                <a:ea typeface="ＭＳ Ｐゴシック"/>
                <a:cs typeface="Helvetica Neue"/>
              </a:rPr>
              <a:t>Noemi Fulli</a:t>
            </a:r>
          </a:p>
          <a:p>
            <a:pPr marL="85725" indent="3175"/>
            <a:r>
              <a:rPr lang="it-IT" b="1" kern="0" dirty="0">
                <a:solidFill>
                  <a:schemeClr val="accent1">
                    <a:lumMod val="50000"/>
                  </a:schemeClr>
                </a:solidFill>
                <a:latin typeface="Baskerville"/>
                <a:ea typeface="ＭＳ Ｐゴシック"/>
                <a:cs typeface="Helvetica Neue"/>
              </a:rPr>
              <a:t>Media Relation</a:t>
            </a:r>
          </a:p>
          <a:p>
            <a:pPr marL="85725" indent="3175"/>
            <a:r>
              <a:rPr lang="it-IT" b="1" kern="0" dirty="0" err="1">
                <a:solidFill>
                  <a:schemeClr val="accent1">
                    <a:lumMod val="50000"/>
                  </a:schemeClr>
                </a:solidFill>
                <a:latin typeface="Baskerville"/>
                <a:ea typeface="ＭＳ Ｐゴシック"/>
                <a:cs typeface="Helvetica Neue"/>
              </a:rPr>
              <a:t>Born</a:t>
            </a:r>
            <a:r>
              <a:rPr lang="it-IT" b="1" kern="0" dirty="0">
                <a:solidFill>
                  <a:schemeClr val="accent1">
                    <a:lumMod val="50000"/>
                  </a:schemeClr>
                </a:solidFill>
                <a:latin typeface="Baskerville"/>
                <a:ea typeface="ＭＳ Ｐゴシック"/>
                <a:cs typeface="Helvetica Neue"/>
              </a:rPr>
              <a:t> 30/04/91</a:t>
            </a:r>
          </a:p>
        </p:txBody>
      </p:sp>
      <p:pic>
        <p:nvPicPr>
          <p:cNvPr id="6" name="Picture 2" descr="C:\Users\fulli\Desktop\AAEAAQAAAAAAAAS_AAAAJDI5ODA3MjAzLTVmZjEtNDMxZC05ODUzLTc4NGZhMjlhODgxMA.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7952" y="2554902"/>
            <a:ext cx="1952457" cy="1932539"/>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28575" cap="flat" cmpd="sng" algn="ctr">
            <a:solidFill>
              <a:schemeClr val="accent1">
                <a:lumMod val="50000"/>
              </a:schemeClr>
            </a:solidFill>
            <a:prstDash val="solid"/>
            <a:round/>
            <a:headEnd type="none" w="med" len="med"/>
            <a:tailEnd type="none" w="med" len="med"/>
          </a:ln>
          <a:effectLst/>
          <a:extLst/>
        </p:spPr>
      </p:pic>
      <p:sp>
        <p:nvSpPr>
          <p:cNvPr id="7" name="Rettangolo 6"/>
          <p:cNvSpPr/>
          <p:nvPr/>
        </p:nvSpPr>
        <p:spPr>
          <a:xfrm>
            <a:off x="8197169" y="3167144"/>
            <a:ext cx="3498320" cy="923330"/>
          </a:xfrm>
          <a:prstGeom prst="rect">
            <a:avLst/>
          </a:prstGeom>
        </p:spPr>
        <p:txBody>
          <a:bodyPr wrap="square">
            <a:spAutoFit/>
          </a:bodyPr>
          <a:lstStyle/>
          <a:p>
            <a:pPr marL="85725" indent="3175"/>
            <a:r>
              <a:rPr lang="it-IT" b="1" kern="0" dirty="0">
                <a:solidFill>
                  <a:schemeClr val="accent1">
                    <a:lumMod val="50000"/>
                  </a:schemeClr>
                </a:solidFill>
                <a:latin typeface="Baskerville"/>
                <a:ea typeface="ＭＳ Ｐゴシック"/>
                <a:cs typeface="Helvetica Neue"/>
              </a:rPr>
              <a:t>Giacomo Galli</a:t>
            </a:r>
          </a:p>
          <a:p>
            <a:pPr marL="85725" indent="3175"/>
            <a:r>
              <a:rPr lang="it-IT" b="1" kern="0" dirty="0">
                <a:solidFill>
                  <a:schemeClr val="accent1">
                    <a:lumMod val="50000"/>
                  </a:schemeClr>
                </a:solidFill>
                <a:latin typeface="Baskerville"/>
                <a:ea typeface="ＭＳ Ｐゴシック"/>
                <a:cs typeface="Helvetica Neue"/>
              </a:rPr>
              <a:t>Social Media </a:t>
            </a:r>
            <a:r>
              <a:rPr lang="it-IT" b="1" kern="0" dirty="0" err="1">
                <a:solidFill>
                  <a:schemeClr val="accent1">
                    <a:lumMod val="50000"/>
                  </a:schemeClr>
                </a:solidFill>
                <a:latin typeface="Baskerville"/>
                <a:ea typeface="ＭＳ Ｐゴシック"/>
                <a:cs typeface="Helvetica Neue"/>
              </a:rPr>
              <a:t>Strategist</a:t>
            </a:r>
            <a:endParaRPr lang="it-IT" b="1" kern="0" dirty="0">
              <a:solidFill>
                <a:schemeClr val="accent1">
                  <a:lumMod val="50000"/>
                </a:schemeClr>
              </a:solidFill>
              <a:latin typeface="Baskerville"/>
              <a:ea typeface="ＭＳ Ｐゴシック"/>
              <a:cs typeface="Helvetica Neue"/>
            </a:endParaRPr>
          </a:p>
          <a:p>
            <a:pPr marL="85725" indent="3175"/>
            <a:r>
              <a:rPr lang="it-IT" b="1" kern="0" dirty="0" err="1">
                <a:solidFill>
                  <a:schemeClr val="accent1">
                    <a:lumMod val="50000"/>
                  </a:schemeClr>
                </a:solidFill>
                <a:latin typeface="Baskerville"/>
                <a:ea typeface="ＭＳ Ｐゴシック"/>
                <a:cs typeface="Helvetica Neue"/>
              </a:rPr>
              <a:t>Born</a:t>
            </a:r>
            <a:r>
              <a:rPr lang="it-IT" b="1" kern="0" dirty="0">
                <a:solidFill>
                  <a:schemeClr val="accent1">
                    <a:lumMod val="50000"/>
                  </a:schemeClr>
                </a:solidFill>
                <a:latin typeface="Baskerville"/>
                <a:ea typeface="ＭＳ Ｐゴシック"/>
                <a:cs typeface="Helvetica Neue"/>
              </a:rPr>
              <a:t> 8/8/88</a:t>
            </a:r>
          </a:p>
        </p:txBody>
      </p:sp>
      <p:sp>
        <p:nvSpPr>
          <p:cNvPr id="8" name="Ovale 7"/>
          <p:cNvSpPr>
            <a:spLocks noChangeAspect="1"/>
          </p:cNvSpPr>
          <p:nvPr/>
        </p:nvSpPr>
        <p:spPr bwMode="auto">
          <a:xfrm>
            <a:off x="6244712" y="2524040"/>
            <a:ext cx="1952457" cy="199426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28575" cap="flat" cmpd="sng" algn="ctr">
            <a:solidFill>
              <a:schemeClr val="accent1">
                <a:lumMod val="50000"/>
              </a:schemeClr>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
                <a:schemeClr val="tx2"/>
              </a:buClr>
              <a:buSzPct val="120000"/>
              <a:buFont typeface="Arial Unicode MS" charset="0"/>
              <a:buNone/>
              <a:tabLst/>
            </a:pPr>
            <a:endParaRPr kumimoji="0" lang="it-IT" sz="1400" b="0" i="0" u="none" strike="noStrike" cap="none" normalizeH="0" baseline="0" dirty="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213523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1094334" cy="1325563"/>
          </a:xfrm>
        </p:spPr>
        <p:txBody>
          <a:bodyPr>
            <a:normAutofit/>
          </a:bodyPr>
          <a:lstStyle/>
          <a:p>
            <a:r>
              <a:rPr lang="it-IT" sz="4000" b="1" dirty="0"/>
              <a:t>I PROTAGONISTI DELLA NOSTRA STORIA</a:t>
            </a:r>
          </a:p>
        </p:txBody>
      </p:sp>
      <p:pic>
        <p:nvPicPr>
          <p:cNvPr id="1028" name="Picture 4" descr="Risultati immagini per LOGO ACI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77530"/>
            <a:ext cx="1724146" cy="1724146"/>
          </a:xfrm>
          <a:prstGeom prst="ellipse">
            <a:avLst/>
          </a:prstGeom>
          <a:ln w="19050">
            <a:solidFill>
              <a:schemeClr val="accent1">
                <a:lumMod val="50000"/>
              </a:schemeClr>
            </a:solidFill>
          </a:ln>
        </p:spPr>
      </p:pic>
      <p:sp>
        <p:nvSpPr>
          <p:cNvPr id="7" name="CasellaDiTesto 6"/>
          <p:cNvSpPr txBox="1"/>
          <p:nvPr/>
        </p:nvSpPr>
        <p:spPr>
          <a:xfrm>
            <a:off x="2562346" y="2089874"/>
            <a:ext cx="2615879" cy="954107"/>
          </a:xfrm>
          <a:prstGeom prst="rect">
            <a:avLst/>
          </a:prstGeom>
          <a:noFill/>
        </p:spPr>
        <p:txBody>
          <a:bodyPr wrap="square" rtlCol="0">
            <a:spAutoFit/>
          </a:bodyPr>
          <a:lstStyle/>
          <a:p>
            <a:r>
              <a:rPr lang="it-IT" sz="2800" b="1" dirty="0">
                <a:solidFill>
                  <a:schemeClr val="accent1">
                    <a:lumMod val="50000"/>
                  </a:schemeClr>
                </a:solidFill>
                <a:latin typeface="+mj-lt"/>
              </a:rPr>
              <a:t>Nome</a:t>
            </a:r>
          </a:p>
          <a:p>
            <a:r>
              <a:rPr lang="it-IT" sz="2800" b="1" dirty="0">
                <a:latin typeface="+mj-lt"/>
              </a:rPr>
              <a:t>Giacomo Galli</a:t>
            </a:r>
          </a:p>
        </p:txBody>
      </p:sp>
      <p:sp>
        <p:nvSpPr>
          <p:cNvPr id="10" name="CasellaDiTesto 9"/>
          <p:cNvSpPr txBox="1"/>
          <p:nvPr/>
        </p:nvSpPr>
        <p:spPr>
          <a:xfrm>
            <a:off x="838200" y="3429000"/>
            <a:ext cx="4127339" cy="2062103"/>
          </a:xfrm>
          <a:prstGeom prst="rect">
            <a:avLst/>
          </a:prstGeom>
          <a:noFill/>
        </p:spPr>
        <p:txBody>
          <a:bodyPr wrap="square" rtlCol="0">
            <a:spAutoFit/>
          </a:bodyPr>
          <a:lstStyle/>
          <a:p>
            <a:r>
              <a:rPr lang="it-IT" sz="1600" b="1" dirty="0">
                <a:solidFill>
                  <a:schemeClr val="accent1">
                    <a:lumMod val="50000"/>
                  </a:schemeClr>
                </a:solidFill>
                <a:latin typeface="+mj-lt"/>
              </a:rPr>
              <a:t>Profilo:</a:t>
            </a:r>
            <a:r>
              <a:rPr lang="it-IT" sz="1600" b="1" dirty="0">
                <a:latin typeface="+mj-lt"/>
              </a:rPr>
              <a:t> Giacomo ha 22 anni e studia marketing e comunicazione all’Università Cattolica di Milano. È un grande appassionato dell’oriente e studia per diletto il giapponese. Ama molto anche viaggiare per conoscere nuove culture. Non si separa mai dal suo smartphone, con cui ama raccontare le sue giornate scatto dopo scatto sul proprio profilo Instagram.  </a:t>
            </a:r>
          </a:p>
        </p:txBody>
      </p:sp>
      <p:pic>
        <p:nvPicPr>
          <p:cNvPr id="1029" name="Picture 5" descr="44cfa14f-bad0-41be-b334-299b5e7d7400@namprd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233" y="1577530"/>
            <a:ext cx="1724146" cy="1770491"/>
          </a:xfrm>
          <a:prstGeom prst="ellipse">
            <a:avLst/>
          </a:prstGeom>
          <a:ln w="19050">
            <a:solidFill>
              <a:schemeClr val="accent1">
                <a:lumMod val="50000"/>
              </a:schemeClr>
            </a:solidFill>
          </a:ln>
          <a:extLst>
            <a:ext uri="{909E8E84-426E-40DD-AFC4-6F175D3DCCD1}">
              <a14:hiddenFill xmlns:a14="http://schemas.microsoft.com/office/drawing/2010/main">
                <a:solidFill>
                  <a:srgbClr val="FFFFFF"/>
                </a:solidFill>
              </a14:hiddenFill>
            </a:ext>
          </a:extLst>
        </p:spPr>
      </p:pic>
      <p:sp>
        <p:nvSpPr>
          <p:cNvPr id="14" name="CasellaDiTesto 13"/>
          <p:cNvSpPr txBox="1"/>
          <p:nvPr/>
        </p:nvSpPr>
        <p:spPr>
          <a:xfrm>
            <a:off x="6902371" y="2095259"/>
            <a:ext cx="2615879" cy="954107"/>
          </a:xfrm>
          <a:prstGeom prst="rect">
            <a:avLst/>
          </a:prstGeom>
          <a:noFill/>
        </p:spPr>
        <p:txBody>
          <a:bodyPr wrap="square" rtlCol="0">
            <a:spAutoFit/>
          </a:bodyPr>
          <a:lstStyle/>
          <a:p>
            <a:pPr algn="r"/>
            <a:r>
              <a:rPr lang="it-IT" sz="2800" b="1" dirty="0">
                <a:solidFill>
                  <a:schemeClr val="accent1">
                    <a:lumMod val="50000"/>
                  </a:schemeClr>
                </a:solidFill>
                <a:latin typeface="+mj-lt"/>
              </a:rPr>
              <a:t>Nome</a:t>
            </a:r>
          </a:p>
          <a:p>
            <a:pPr algn="r"/>
            <a:r>
              <a:rPr lang="it-IT" sz="2800" b="1" dirty="0">
                <a:latin typeface="+mj-lt"/>
              </a:rPr>
              <a:t>Noemi Fulli </a:t>
            </a:r>
          </a:p>
        </p:txBody>
      </p:sp>
      <p:sp>
        <p:nvSpPr>
          <p:cNvPr id="15" name="CasellaDiTesto 14"/>
          <p:cNvSpPr txBox="1"/>
          <p:nvPr/>
        </p:nvSpPr>
        <p:spPr>
          <a:xfrm>
            <a:off x="7567430" y="3429000"/>
            <a:ext cx="3756949" cy="2062103"/>
          </a:xfrm>
          <a:prstGeom prst="rect">
            <a:avLst/>
          </a:prstGeom>
          <a:noFill/>
        </p:spPr>
        <p:txBody>
          <a:bodyPr wrap="square" rtlCol="0">
            <a:spAutoFit/>
          </a:bodyPr>
          <a:lstStyle/>
          <a:p>
            <a:pPr algn="r"/>
            <a:r>
              <a:rPr lang="it-IT" sz="1600" b="1" dirty="0">
                <a:solidFill>
                  <a:schemeClr val="accent1">
                    <a:lumMod val="50000"/>
                  </a:schemeClr>
                </a:solidFill>
                <a:latin typeface="+mj-lt"/>
              </a:rPr>
              <a:t>Profilo:</a:t>
            </a:r>
            <a:r>
              <a:rPr lang="it-IT" sz="1600" b="1" dirty="0">
                <a:latin typeface="+mj-lt"/>
              </a:rPr>
              <a:t> Noemi ha 20 anni e studia scienze politiche e della comunicazione alla LUISS Guido Carli a Roma. Adora leggere, recensire i libri più interessanti che ha letto sul proprio profilo Snapchat e viaggiare per fuggire dal caos della città immergendosi nella natura. Ama la musica ed è una grande frequentatrice di concerti. </a:t>
            </a:r>
          </a:p>
        </p:txBody>
      </p:sp>
      <p:sp>
        <p:nvSpPr>
          <p:cNvPr id="13" name="Freccia curva 12"/>
          <p:cNvSpPr/>
          <p:nvPr/>
        </p:nvSpPr>
        <p:spPr>
          <a:xfrm rot="10800000">
            <a:off x="8469522" y="5524912"/>
            <a:ext cx="1199426" cy="597816"/>
          </a:xfrm>
          <a:prstGeom prst="ben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9" name="Freccia curva 18"/>
          <p:cNvSpPr/>
          <p:nvPr/>
        </p:nvSpPr>
        <p:spPr>
          <a:xfrm rot="10800000" flipH="1">
            <a:off x="2562346" y="5524912"/>
            <a:ext cx="1199426" cy="597816"/>
          </a:xfrm>
          <a:prstGeom prst="ben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6" name="CasellaDiTesto 15"/>
          <p:cNvSpPr txBox="1"/>
          <p:nvPr/>
        </p:nvSpPr>
        <p:spPr>
          <a:xfrm>
            <a:off x="3830488" y="5364487"/>
            <a:ext cx="4570319" cy="1323439"/>
          </a:xfrm>
          <a:prstGeom prst="rect">
            <a:avLst/>
          </a:prstGeom>
          <a:solidFill>
            <a:schemeClr val="accent1">
              <a:lumMod val="50000"/>
            </a:schemeClr>
          </a:solidFill>
        </p:spPr>
        <p:txBody>
          <a:bodyPr wrap="square" rtlCol="0">
            <a:spAutoFit/>
          </a:bodyPr>
          <a:lstStyle/>
          <a:p>
            <a:r>
              <a:rPr lang="it-IT" sz="1600" dirty="0">
                <a:solidFill>
                  <a:schemeClr val="bg1"/>
                </a:solidFill>
              </a:rPr>
              <a:t>I due si sono conosciuti in Erasmus, dove hanno frequentato lo stesso corso di comunicazione e da allora hanno cominciato a sfidarsi a chi trova la campagna più interessante del momento. Anche se lontani, tuttora si sentono spesso su </a:t>
            </a:r>
            <a:r>
              <a:rPr lang="it-IT" sz="1600" dirty="0" err="1">
                <a:solidFill>
                  <a:schemeClr val="bg1"/>
                </a:solidFill>
              </a:rPr>
              <a:t>Whatsapp</a:t>
            </a:r>
            <a:r>
              <a:rPr lang="it-IT" sz="1600" dirty="0">
                <a:solidFill>
                  <a:schemeClr val="bg1"/>
                </a:solidFill>
              </a:rPr>
              <a:t>.</a:t>
            </a:r>
          </a:p>
        </p:txBody>
      </p:sp>
    </p:spTree>
    <p:extLst>
      <p:ext uri="{BB962C8B-B14F-4D97-AF65-F5344CB8AC3E}">
        <p14:creationId xmlns:p14="http://schemas.microsoft.com/office/powerpoint/2010/main" val="165154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po 27"/>
          <p:cNvGrpSpPr/>
          <p:nvPr/>
        </p:nvGrpSpPr>
        <p:grpSpPr>
          <a:xfrm>
            <a:off x="-90881" y="0"/>
            <a:ext cx="3970421" cy="6858000"/>
            <a:chOff x="-90881" y="0"/>
            <a:chExt cx="3970421" cy="6858000"/>
          </a:xfrm>
        </p:grpSpPr>
        <p:pic>
          <p:nvPicPr>
            <p:cNvPr id="18" name="Immagine 17"/>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90881" y="0"/>
              <a:ext cx="3970421" cy="6858000"/>
            </a:xfrm>
            <a:prstGeom prst="rect">
              <a:avLst/>
            </a:prstGeom>
          </p:spPr>
        </p:pic>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36" y="902368"/>
              <a:ext cx="3294253" cy="5859379"/>
            </a:xfrm>
            <a:prstGeom prst="rect">
              <a:avLst/>
            </a:prstGeom>
          </p:spPr>
        </p:pic>
      </p:grpSp>
      <p:pic>
        <p:nvPicPr>
          <p:cNvPr id="13" name="Picture 4" descr="Risultati immagini per LOGO ACI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uppo 26"/>
          <p:cNvGrpSpPr/>
          <p:nvPr/>
        </p:nvGrpSpPr>
        <p:grpSpPr>
          <a:xfrm>
            <a:off x="4006516" y="0"/>
            <a:ext cx="3970421" cy="6858000"/>
            <a:chOff x="4006516" y="0"/>
            <a:chExt cx="3970421" cy="6858000"/>
          </a:xfrm>
        </p:grpSpPr>
        <p:pic>
          <p:nvPicPr>
            <p:cNvPr id="14" name="Immagine 13"/>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4006516" y="0"/>
              <a:ext cx="3970421" cy="6858000"/>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5408" y="902368"/>
              <a:ext cx="3296700" cy="5860800"/>
            </a:xfrm>
            <a:prstGeom prst="rect">
              <a:avLst/>
            </a:prstGeom>
          </p:spPr>
        </p:pic>
      </p:grpSp>
      <p:sp>
        <p:nvSpPr>
          <p:cNvPr id="19" name="Rettangolo 18"/>
          <p:cNvSpPr/>
          <p:nvPr/>
        </p:nvSpPr>
        <p:spPr>
          <a:xfrm>
            <a:off x="5005137" y="3753852"/>
            <a:ext cx="2454442" cy="1078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3" name="Immagin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5138" y="3741820"/>
            <a:ext cx="2454441" cy="1102950"/>
          </a:xfrm>
          <a:prstGeom prst="rect">
            <a:avLst/>
          </a:prstGeom>
        </p:spPr>
      </p:pic>
      <p:grpSp>
        <p:nvGrpSpPr>
          <p:cNvPr id="26" name="Gruppo 25"/>
          <p:cNvGrpSpPr/>
          <p:nvPr/>
        </p:nvGrpSpPr>
        <p:grpSpPr>
          <a:xfrm>
            <a:off x="8103913" y="0"/>
            <a:ext cx="3970421" cy="6858000"/>
            <a:chOff x="8103913" y="0"/>
            <a:chExt cx="3970421" cy="6858000"/>
          </a:xfrm>
        </p:grpSpPr>
        <p:pic>
          <p:nvPicPr>
            <p:cNvPr id="16" name="Immagine 15"/>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8103913" y="0"/>
              <a:ext cx="3970421" cy="6858000"/>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5660" y="902368"/>
              <a:ext cx="3295053" cy="5860800"/>
            </a:xfrm>
            <a:prstGeom prst="rect">
              <a:avLst/>
            </a:prstGeom>
          </p:spPr>
        </p:pic>
        <p:pic>
          <p:nvPicPr>
            <p:cNvPr id="25" name="Immagine 24"/>
            <p:cNvPicPr>
              <a:picLocks noChangeAspect="1"/>
            </p:cNvPicPr>
            <p:nvPr/>
          </p:nvPicPr>
          <p:blipFill rotWithShape="1">
            <a:blip r:embed="rId8">
              <a:extLst>
                <a:ext uri="{28A0092B-C50C-407E-A947-70E740481C1C}">
                  <a14:useLocalDpi xmlns:a14="http://schemas.microsoft.com/office/drawing/2010/main" val="0"/>
                </a:ext>
              </a:extLst>
            </a:blip>
            <a:srcRect t="12752"/>
            <a:stretch/>
          </p:blipFill>
          <p:spPr>
            <a:xfrm>
              <a:off x="8465661" y="1648325"/>
              <a:ext cx="3295052" cy="5113421"/>
            </a:xfrm>
            <a:prstGeom prst="rect">
              <a:avLst/>
            </a:prstGeom>
          </p:spPr>
        </p:pic>
      </p:grpSp>
      <p:sp>
        <p:nvSpPr>
          <p:cNvPr id="2" name="CasellaDiTesto 1"/>
          <p:cNvSpPr txBox="1"/>
          <p:nvPr/>
        </p:nvSpPr>
        <p:spPr>
          <a:xfrm rot="16200000">
            <a:off x="3344264" y="1275805"/>
            <a:ext cx="1205416" cy="369332"/>
          </a:xfrm>
          <a:prstGeom prst="rect">
            <a:avLst/>
          </a:prstGeom>
          <a:noFill/>
        </p:spPr>
        <p:txBody>
          <a:bodyPr wrap="square" rtlCol="0">
            <a:spAutoFit/>
          </a:bodyPr>
          <a:lstStyle/>
          <a:p>
            <a:r>
              <a:rPr lang="it-IT" b="1" dirty="0">
                <a:solidFill>
                  <a:schemeClr val="accent1">
                    <a:lumMod val="50000"/>
                  </a:schemeClr>
                </a:solidFill>
                <a:latin typeface="+mj-lt"/>
              </a:rPr>
              <a:t>OBIETTIVO</a:t>
            </a:r>
          </a:p>
        </p:txBody>
      </p:sp>
      <p:sp>
        <p:nvSpPr>
          <p:cNvPr id="17" name="CasellaDiTesto 16"/>
          <p:cNvSpPr txBox="1"/>
          <p:nvPr/>
        </p:nvSpPr>
        <p:spPr>
          <a:xfrm rot="16200000">
            <a:off x="7454013" y="5693032"/>
            <a:ext cx="1205416" cy="369332"/>
          </a:xfrm>
          <a:prstGeom prst="rect">
            <a:avLst/>
          </a:prstGeom>
          <a:noFill/>
        </p:spPr>
        <p:txBody>
          <a:bodyPr wrap="square" rtlCol="0">
            <a:spAutoFit/>
          </a:bodyPr>
          <a:lstStyle/>
          <a:p>
            <a:r>
              <a:rPr lang="it-IT" b="1" dirty="0">
                <a:solidFill>
                  <a:schemeClr val="accent1">
                    <a:lumMod val="50000"/>
                  </a:schemeClr>
                </a:solidFill>
                <a:latin typeface="+mj-lt"/>
              </a:rPr>
              <a:t>SCENARIO</a:t>
            </a:r>
          </a:p>
        </p:txBody>
      </p:sp>
    </p:spTree>
    <p:extLst>
      <p:ext uri="{BB962C8B-B14F-4D97-AF65-F5344CB8AC3E}">
        <p14:creationId xmlns:p14="http://schemas.microsoft.com/office/powerpoint/2010/main" val="1439923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tangolo 7"/>
          <p:cNvSpPr/>
          <p:nvPr/>
        </p:nvSpPr>
        <p:spPr>
          <a:xfrm>
            <a:off x="2144963" y="4138863"/>
            <a:ext cx="2451100" cy="10226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5" name="Gruppo 14"/>
          <p:cNvGrpSpPr/>
          <p:nvPr/>
        </p:nvGrpSpPr>
        <p:grpSpPr>
          <a:xfrm>
            <a:off x="1124308" y="0"/>
            <a:ext cx="3970421" cy="6858000"/>
            <a:chOff x="1124308" y="0"/>
            <a:chExt cx="3970421" cy="6858000"/>
          </a:xfrm>
        </p:grpSpPr>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1124308" y="0"/>
              <a:ext cx="3970421" cy="6858000"/>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232" y="912976"/>
              <a:ext cx="3296700" cy="5860800"/>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963" y="4138863"/>
              <a:ext cx="2463132" cy="1022684"/>
            </a:xfrm>
            <a:prstGeom prst="rect">
              <a:avLst/>
            </a:prstGeom>
          </p:spPr>
        </p:pic>
      </p:grpSp>
      <p:sp>
        <p:nvSpPr>
          <p:cNvPr id="12" name="Rettangolo 11"/>
          <p:cNvSpPr/>
          <p:nvPr/>
        </p:nvSpPr>
        <p:spPr>
          <a:xfrm>
            <a:off x="8085221" y="3152275"/>
            <a:ext cx="2454442" cy="13114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6" name="Gruppo 15"/>
          <p:cNvGrpSpPr/>
          <p:nvPr/>
        </p:nvGrpSpPr>
        <p:grpSpPr>
          <a:xfrm>
            <a:off x="7075929" y="0"/>
            <a:ext cx="3970421" cy="6858000"/>
            <a:chOff x="7075929" y="0"/>
            <a:chExt cx="3970421" cy="6858000"/>
          </a:xfrm>
        </p:grpSpPr>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7075929" y="0"/>
              <a:ext cx="3970421" cy="6858000"/>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8871" y="912976"/>
              <a:ext cx="3288600" cy="5846400"/>
            </a:xfrm>
            <a:prstGeom prst="rect">
              <a:avLst/>
            </a:prstGeom>
          </p:spPr>
        </p:pic>
        <p:pic>
          <p:nvPicPr>
            <p:cNvPr id="13" name="Immagin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5221" y="3152274"/>
              <a:ext cx="2454442" cy="1315581"/>
            </a:xfrm>
            <a:prstGeom prst="rect">
              <a:avLst/>
            </a:prstGeom>
          </p:spPr>
        </p:pic>
      </p:grpSp>
      <p:pic>
        <p:nvPicPr>
          <p:cNvPr id="14" name="Picture 4" descr="Risultati immagini per LOGO ACI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p:cNvSpPr txBox="1"/>
          <p:nvPr/>
        </p:nvSpPr>
        <p:spPr>
          <a:xfrm rot="16200000">
            <a:off x="-292742" y="418042"/>
            <a:ext cx="1205416" cy="369332"/>
          </a:xfrm>
          <a:prstGeom prst="rect">
            <a:avLst/>
          </a:prstGeom>
          <a:noFill/>
        </p:spPr>
        <p:txBody>
          <a:bodyPr wrap="square" rtlCol="0">
            <a:spAutoFit/>
          </a:bodyPr>
          <a:lstStyle/>
          <a:p>
            <a:pPr algn="ctr"/>
            <a:r>
              <a:rPr lang="it-IT" b="1" dirty="0">
                <a:solidFill>
                  <a:schemeClr val="accent1">
                    <a:lumMod val="50000"/>
                  </a:schemeClr>
                </a:solidFill>
                <a:latin typeface="+mj-lt"/>
              </a:rPr>
              <a:t>INSIGHT</a:t>
            </a:r>
          </a:p>
        </p:txBody>
      </p:sp>
    </p:spTree>
    <p:extLst>
      <p:ext uri="{BB962C8B-B14F-4D97-AF65-F5344CB8AC3E}">
        <p14:creationId xmlns:p14="http://schemas.microsoft.com/office/powerpoint/2010/main" val="422584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isultati immagini per LOGO ACI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p:cNvGrpSpPr/>
          <p:nvPr/>
        </p:nvGrpSpPr>
        <p:grpSpPr>
          <a:xfrm>
            <a:off x="4110789" y="0"/>
            <a:ext cx="3970421" cy="6858000"/>
            <a:chOff x="4110789" y="0"/>
            <a:chExt cx="3970421" cy="6858000"/>
          </a:xfrm>
        </p:grpSpPr>
        <p:grpSp>
          <p:nvGrpSpPr>
            <p:cNvPr id="9" name="Gruppo 8"/>
            <p:cNvGrpSpPr/>
            <p:nvPr/>
          </p:nvGrpSpPr>
          <p:grpSpPr>
            <a:xfrm>
              <a:off x="4110789" y="0"/>
              <a:ext cx="3970421" cy="6858000"/>
              <a:chOff x="1124308" y="0"/>
              <a:chExt cx="3970421" cy="6858000"/>
            </a:xfrm>
          </p:grpSpPr>
          <p:pic>
            <p:nvPicPr>
              <p:cNvPr id="4" name="Immagine 3"/>
              <p:cNvPicPr>
                <a:picLocks noChangeAspect="1"/>
              </p:cNvPicPr>
              <p:nvPr/>
            </p:nvPicPr>
            <p:blipFill rotWithShape="1">
              <a:blip r:embed="rId3">
                <a:extLst>
                  <a:ext uri="{28A0092B-C50C-407E-A947-70E740481C1C}">
                    <a14:useLocalDpi xmlns:a14="http://schemas.microsoft.com/office/drawing/2010/main" val="0"/>
                  </a:ext>
                </a:extLst>
              </a:blip>
              <a:srcRect l="16377" t="7348" r="16628" b="13624"/>
              <a:stretch/>
            </p:blipFill>
            <p:spPr>
              <a:xfrm>
                <a:off x="1124308" y="0"/>
                <a:ext cx="3970421" cy="6858000"/>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793" y="910976"/>
                <a:ext cx="3288600" cy="5846400"/>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742" y="5254905"/>
                <a:ext cx="2453833" cy="1020751"/>
              </a:xfrm>
              <a:prstGeom prst="rect">
                <a:avLst/>
              </a:prstGeom>
            </p:spPr>
          </p:pic>
        </p:grpSp>
        <p:pic>
          <p:nvPicPr>
            <p:cNvPr id="10" name="Immagine 9"/>
            <p:cNvPicPr>
              <a:picLocks noChangeAspect="1"/>
            </p:cNvPicPr>
            <p:nvPr/>
          </p:nvPicPr>
          <p:blipFill rotWithShape="1">
            <a:blip r:embed="rId6">
              <a:extLst>
                <a:ext uri="{28A0092B-C50C-407E-A947-70E740481C1C}">
                  <a14:useLocalDpi xmlns:a14="http://schemas.microsoft.com/office/drawing/2010/main" val="0"/>
                </a:ext>
              </a:extLst>
            </a:blip>
            <a:srcRect l="20043" t="60845" r="5296" b="8255"/>
            <a:stretch/>
          </p:blipFill>
          <p:spPr>
            <a:xfrm>
              <a:off x="5115964" y="2559203"/>
              <a:ext cx="2454092" cy="1806499"/>
            </a:xfrm>
            <a:prstGeom prst="rect">
              <a:avLst/>
            </a:prstGeom>
          </p:spPr>
        </p:pic>
      </p:grpSp>
      <p:sp>
        <p:nvSpPr>
          <p:cNvPr id="12" name="CasellaDiTesto 11"/>
          <p:cNvSpPr txBox="1"/>
          <p:nvPr/>
        </p:nvSpPr>
        <p:spPr>
          <a:xfrm rot="16200000">
            <a:off x="-308928" y="434227"/>
            <a:ext cx="1237788" cy="369332"/>
          </a:xfrm>
          <a:prstGeom prst="rect">
            <a:avLst/>
          </a:prstGeom>
          <a:noFill/>
        </p:spPr>
        <p:txBody>
          <a:bodyPr wrap="square" rtlCol="0">
            <a:spAutoFit/>
          </a:bodyPr>
          <a:lstStyle/>
          <a:p>
            <a:pPr algn="ctr"/>
            <a:r>
              <a:rPr lang="it-IT" b="1" dirty="0">
                <a:solidFill>
                  <a:schemeClr val="accent1">
                    <a:lumMod val="50000"/>
                  </a:schemeClr>
                </a:solidFill>
                <a:latin typeface="+mj-lt"/>
              </a:rPr>
              <a:t>STRATEGY</a:t>
            </a:r>
          </a:p>
        </p:txBody>
      </p:sp>
    </p:spTree>
    <p:extLst>
      <p:ext uri="{BB962C8B-B14F-4D97-AF65-F5344CB8AC3E}">
        <p14:creationId xmlns:p14="http://schemas.microsoft.com/office/powerpoint/2010/main" val="422242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o 13"/>
          <p:cNvGrpSpPr/>
          <p:nvPr/>
        </p:nvGrpSpPr>
        <p:grpSpPr>
          <a:xfrm>
            <a:off x="7075929" y="0"/>
            <a:ext cx="3970421" cy="6858000"/>
            <a:chOff x="7075929" y="0"/>
            <a:chExt cx="3970421" cy="6858000"/>
          </a:xfrm>
        </p:grpSpPr>
        <p:pic>
          <p:nvPicPr>
            <p:cNvPr id="7" name="Immagine 6"/>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a:off x="7075929" y="0"/>
              <a:ext cx="3970421" cy="6858000"/>
            </a:xfrm>
            <a:prstGeom prst="rect">
              <a:avLst/>
            </a:prstGeom>
          </p:spPr>
        </p:pic>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141" y="926983"/>
              <a:ext cx="3288600" cy="5846400"/>
            </a:xfrm>
            <a:prstGeom prst="rect">
              <a:avLst/>
            </a:prstGeom>
          </p:spPr>
        </p:pic>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409" y="4304372"/>
              <a:ext cx="2464418" cy="2007218"/>
            </a:xfrm>
            <a:prstGeom prst="rect">
              <a:avLst/>
            </a:prstGeom>
          </p:spPr>
        </p:pic>
      </p:grpSp>
      <p:pic>
        <p:nvPicPr>
          <p:cNvPr id="15" name="Picture 4" descr="Risultati immagini per LOGO ACI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po 16"/>
          <p:cNvGrpSpPr/>
          <p:nvPr/>
        </p:nvGrpSpPr>
        <p:grpSpPr>
          <a:xfrm>
            <a:off x="0" y="1599906"/>
            <a:ext cx="6858000" cy="3970421"/>
            <a:chOff x="-22299" y="1599906"/>
            <a:chExt cx="6858000" cy="3970421"/>
          </a:xfrm>
        </p:grpSpPr>
        <p:pic>
          <p:nvPicPr>
            <p:cNvPr id="4" name="Immagine 3"/>
            <p:cNvPicPr>
              <a:picLocks noChangeAspect="1"/>
            </p:cNvPicPr>
            <p:nvPr/>
          </p:nvPicPr>
          <p:blipFill rotWithShape="1">
            <a:blip r:embed="rId2">
              <a:extLst>
                <a:ext uri="{28A0092B-C50C-407E-A947-70E740481C1C}">
                  <a14:useLocalDpi xmlns:a14="http://schemas.microsoft.com/office/drawing/2010/main" val="0"/>
                </a:ext>
              </a:extLst>
            </a:blip>
            <a:srcRect l="16377" t="7348" r="16628" b="13624"/>
            <a:stretch/>
          </p:blipFill>
          <p:spPr>
            <a:xfrm rot="5400000">
              <a:off x="1421490" y="156117"/>
              <a:ext cx="3970421" cy="6858000"/>
            </a:xfrm>
            <a:prstGeom prst="rect">
              <a:avLst/>
            </a:prstGeom>
          </p:spPr>
        </p:pic>
        <p:pic>
          <p:nvPicPr>
            <p:cNvPr id="16" name="Immagin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 y="1943839"/>
              <a:ext cx="5865543" cy="3311801"/>
            </a:xfrm>
            <a:prstGeom prst="rect">
              <a:avLst/>
            </a:prstGeom>
            <a:effectLst>
              <a:outerShdw blurRad="50800" dist="38100" dir="2700000" algn="tl" rotWithShape="0">
                <a:prstClr val="black">
                  <a:alpha val="40000"/>
                </a:prstClr>
              </a:outerShdw>
            </a:effectLst>
          </p:spPr>
        </p:pic>
      </p:grpSp>
      <p:sp>
        <p:nvSpPr>
          <p:cNvPr id="10" name="CasellaDiTesto 9"/>
          <p:cNvSpPr txBox="1"/>
          <p:nvPr/>
        </p:nvSpPr>
        <p:spPr>
          <a:xfrm rot="16200000">
            <a:off x="-297777" y="481658"/>
            <a:ext cx="1237788" cy="369332"/>
          </a:xfrm>
          <a:prstGeom prst="rect">
            <a:avLst/>
          </a:prstGeom>
          <a:noFill/>
        </p:spPr>
        <p:txBody>
          <a:bodyPr wrap="square" rtlCol="0">
            <a:spAutoFit/>
          </a:bodyPr>
          <a:lstStyle/>
          <a:p>
            <a:pPr algn="ctr"/>
            <a:r>
              <a:rPr lang="it-IT" b="1" dirty="0">
                <a:solidFill>
                  <a:schemeClr val="accent1">
                    <a:lumMod val="50000"/>
                  </a:schemeClr>
                </a:solidFill>
                <a:latin typeface="+mj-lt"/>
              </a:rPr>
              <a:t>CREATIVITY</a:t>
            </a:r>
          </a:p>
        </p:txBody>
      </p:sp>
    </p:spTree>
    <p:extLst>
      <p:ext uri="{BB962C8B-B14F-4D97-AF65-F5344CB8AC3E}">
        <p14:creationId xmlns:p14="http://schemas.microsoft.com/office/powerpoint/2010/main" val="143162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isultati immagini per LOGO ACI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2306" y="5877698"/>
            <a:ext cx="810228" cy="81022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o 8"/>
          <p:cNvGrpSpPr/>
          <p:nvPr/>
        </p:nvGrpSpPr>
        <p:grpSpPr>
          <a:xfrm>
            <a:off x="87244" y="0"/>
            <a:ext cx="3970421" cy="6858000"/>
            <a:chOff x="87244" y="0"/>
            <a:chExt cx="3970421" cy="6858000"/>
          </a:xfrm>
        </p:grpSpPr>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16377" t="7348" r="16628" b="13624"/>
            <a:stretch/>
          </p:blipFill>
          <p:spPr>
            <a:xfrm>
              <a:off x="87244" y="0"/>
              <a:ext cx="3970421" cy="6858000"/>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78" y="925552"/>
              <a:ext cx="3286956" cy="5846400"/>
            </a:xfrm>
            <a:prstGeom prst="rect">
              <a:avLst/>
            </a:prstGeom>
          </p:spPr>
        </p:pic>
      </p:grpSp>
      <p:grpSp>
        <p:nvGrpSpPr>
          <p:cNvPr id="11" name="Gruppo 10"/>
          <p:cNvGrpSpPr/>
          <p:nvPr/>
        </p:nvGrpSpPr>
        <p:grpSpPr>
          <a:xfrm>
            <a:off x="4134051" y="0"/>
            <a:ext cx="3970421" cy="6858000"/>
            <a:chOff x="4134051" y="0"/>
            <a:chExt cx="3970421" cy="6858000"/>
          </a:xfrm>
        </p:grpSpPr>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16377" t="7348" r="16628" b="13624"/>
            <a:stretch/>
          </p:blipFill>
          <p:spPr>
            <a:xfrm>
              <a:off x="4134051" y="0"/>
              <a:ext cx="3970421" cy="6858000"/>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085" y="925552"/>
              <a:ext cx="3286956" cy="5846400"/>
            </a:xfrm>
            <a:prstGeom prst="rect">
              <a:avLst/>
            </a:prstGeom>
          </p:spPr>
        </p:pic>
      </p:grpSp>
      <p:grpSp>
        <p:nvGrpSpPr>
          <p:cNvPr id="13" name="Gruppo 12"/>
          <p:cNvGrpSpPr/>
          <p:nvPr/>
        </p:nvGrpSpPr>
        <p:grpSpPr>
          <a:xfrm>
            <a:off x="8180858" y="0"/>
            <a:ext cx="3970421" cy="6858000"/>
            <a:chOff x="8180858" y="0"/>
            <a:chExt cx="3970421" cy="6858000"/>
          </a:xfrm>
        </p:grpSpPr>
        <p:pic>
          <p:nvPicPr>
            <p:cNvPr id="7" name="Immagine 6"/>
            <p:cNvPicPr>
              <a:picLocks noChangeAspect="1"/>
            </p:cNvPicPr>
            <p:nvPr/>
          </p:nvPicPr>
          <p:blipFill rotWithShape="1">
            <a:blip r:embed="rId3">
              <a:extLst>
                <a:ext uri="{28A0092B-C50C-407E-A947-70E740481C1C}">
                  <a14:useLocalDpi xmlns:a14="http://schemas.microsoft.com/office/drawing/2010/main" val="0"/>
                </a:ext>
              </a:extLst>
            </a:blip>
            <a:srcRect l="16377" t="7348" r="16628" b="13624"/>
            <a:stretch/>
          </p:blipFill>
          <p:spPr>
            <a:xfrm>
              <a:off x="8180858" y="0"/>
              <a:ext cx="3970421" cy="6858000"/>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4892" y="925552"/>
              <a:ext cx="3286956" cy="5846400"/>
            </a:xfrm>
            <a:prstGeom prst="rect">
              <a:avLst/>
            </a:prstGeom>
          </p:spPr>
        </p:pic>
      </p:grpSp>
      <p:sp>
        <p:nvSpPr>
          <p:cNvPr id="14" name="CasellaDiTesto 13"/>
          <p:cNvSpPr txBox="1"/>
          <p:nvPr/>
        </p:nvSpPr>
        <p:spPr>
          <a:xfrm rot="16200000">
            <a:off x="3260349" y="1136755"/>
            <a:ext cx="1683839" cy="369332"/>
          </a:xfrm>
          <a:prstGeom prst="rect">
            <a:avLst/>
          </a:prstGeom>
          <a:noFill/>
        </p:spPr>
        <p:txBody>
          <a:bodyPr wrap="square" rtlCol="0">
            <a:spAutoFit/>
          </a:bodyPr>
          <a:lstStyle/>
          <a:p>
            <a:pPr algn="ctr"/>
            <a:r>
              <a:rPr lang="it-IT" b="1" dirty="0">
                <a:solidFill>
                  <a:schemeClr val="accent1">
                    <a:lumMod val="50000"/>
                  </a:schemeClr>
                </a:solidFill>
                <a:latin typeface="+mj-lt"/>
              </a:rPr>
              <a:t>MULTICHANNEL</a:t>
            </a:r>
          </a:p>
        </p:txBody>
      </p:sp>
      <p:sp>
        <p:nvSpPr>
          <p:cNvPr id="15" name="CasellaDiTesto 14"/>
          <p:cNvSpPr txBox="1"/>
          <p:nvPr/>
        </p:nvSpPr>
        <p:spPr>
          <a:xfrm rot="16200000">
            <a:off x="7335888" y="5693032"/>
            <a:ext cx="1683839" cy="369332"/>
          </a:xfrm>
          <a:prstGeom prst="rect">
            <a:avLst/>
          </a:prstGeom>
          <a:noFill/>
        </p:spPr>
        <p:txBody>
          <a:bodyPr wrap="square" rtlCol="0">
            <a:spAutoFit/>
          </a:bodyPr>
          <a:lstStyle/>
          <a:p>
            <a:pPr algn="ctr"/>
            <a:r>
              <a:rPr lang="it-IT" b="1" dirty="0">
                <a:solidFill>
                  <a:schemeClr val="accent1">
                    <a:lumMod val="50000"/>
                  </a:schemeClr>
                </a:solidFill>
                <a:latin typeface="+mj-lt"/>
              </a:rPr>
              <a:t>ACTIVITIES</a:t>
            </a:r>
          </a:p>
        </p:txBody>
      </p:sp>
    </p:spTree>
    <p:extLst>
      <p:ext uri="{BB962C8B-B14F-4D97-AF65-F5344CB8AC3E}">
        <p14:creationId xmlns:p14="http://schemas.microsoft.com/office/powerpoint/2010/main" val="2219251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SUM UP</a:t>
            </a:r>
          </a:p>
        </p:txBody>
      </p:sp>
      <p:sp>
        <p:nvSpPr>
          <p:cNvPr id="18" name="Rettangolo 17"/>
          <p:cNvSpPr/>
          <p:nvPr/>
        </p:nvSpPr>
        <p:spPr>
          <a:xfrm>
            <a:off x="838200" y="1690688"/>
            <a:ext cx="5031060" cy="22902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OBIETTIVO</a:t>
            </a:r>
            <a:r>
              <a:rPr lang="it-IT" dirty="0"/>
              <a:t>:</a:t>
            </a:r>
          </a:p>
          <a:p>
            <a:pPr algn="ctr"/>
            <a:r>
              <a:rPr lang="it-IT" sz="1400" dirty="0"/>
              <a:t>Posizionamento della tessera ACI nel target di riferimento dei Millennials. </a:t>
            </a:r>
          </a:p>
        </p:txBody>
      </p:sp>
      <p:sp>
        <p:nvSpPr>
          <p:cNvPr id="19" name="Rettangolo 18"/>
          <p:cNvSpPr/>
          <p:nvPr/>
        </p:nvSpPr>
        <p:spPr>
          <a:xfrm>
            <a:off x="6322741" y="1690688"/>
            <a:ext cx="5031059" cy="22902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INSIGHT</a:t>
            </a:r>
            <a:r>
              <a:rPr lang="it-IT" dirty="0"/>
              <a:t>:</a:t>
            </a:r>
          </a:p>
          <a:p>
            <a:pPr algn="ctr"/>
            <a:r>
              <a:rPr lang="it-IT" sz="1400" dirty="0"/>
              <a:t>In un mondo sempre più digitalmente </a:t>
            </a:r>
            <a:r>
              <a:rPr lang="it-IT" sz="1400" dirty="0" err="1"/>
              <a:t>iperconnesso</a:t>
            </a:r>
            <a:r>
              <a:rPr lang="it-IT" sz="1400" dirty="0"/>
              <a:t>, i millennials sono sempre più lontani tra loro. Risulta sempre più difficile per loro sostenere una conversazione a voce a meno che non ci sia una forte passione in comune perché… </a:t>
            </a:r>
            <a:r>
              <a:rPr lang="it-IT" sz="1400" i="1" dirty="0"/>
              <a:t>Parlare con una persona con cui condividi passioni o interessi è più facile, naturale e spontaneo</a:t>
            </a:r>
            <a:r>
              <a:rPr lang="it-IT" sz="1400" dirty="0"/>
              <a:t>.</a:t>
            </a:r>
          </a:p>
        </p:txBody>
      </p:sp>
      <p:sp>
        <p:nvSpPr>
          <p:cNvPr id="20" name="Rettangolo 19"/>
          <p:cNvSpPr/>
          <p:nvPr/>
        </p:nvSpPr>
        <p:spPr>
          <a:xfrm>
            <a:off x="6322741" y="4161398"/>
            <a:ext cx="5031060" cy="22902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ATTIVAZIONI</a:t>
            </a:r>
            <a:r>
              <a:rPr lang="it-IT" dirty="0"/>
              <a:t>:</a:t>
            </a:r>
          </a:p>
          <a:p>
            <a:pPr marL="285750" indent="-285750">
              <a:buFontTx/>
              <a:buChar char="-"/>
            </a:pPr>
            <a:r>
              <a:rPr lang="it-IT" sz="1400" dirty="0"/>
              <a:t>Tessera virtuale ACI U35: </a:t>
            </a:r>
            <a:r>
              <a:rPr lang="it-IT" sz="1400" dirty="0" err="1"/>
              <a:t>giu</a:t>
            </a:r>
            <a:r>
              <a:rPr lang="it-IT" sz="1400" dirty="0"/>
              <a:t> 2017 - OBJ: Lead</a:t>
            </a:r>
          </a:p>
          <a:p>
            <a:pPr marL="285750" indent="-285750">
              <a:buFontTx/>
              <a:buChar char="-"/>
            </a:pPr>
            <a:r>
              <a:rPr lang="it-IT" sz="1400" dirty="0"/>
              <a:t>Integrazione </a:t>
            </a:r>
            <a:r>
              <a:rPr lang="it-IT" sz="1400" dirty="0" err="1"/>
              <a:t>app</a:t>
            </a:r>
            <a:r>
              <a:rPr lang="it-IT" sz="1400" dirty="0"/>
              <a:t> ACI Mobile Club e servizio </a:t>
            </a:r>
            <a:r>
              <a:rPr lang="it-IT" sz="1400" dirty="0" err="1"/>
              <a:t>GirACI</a:t>
            </a:r>
            <a:r>
              <a:rPr lang="it-IT" sz="1400" dirty="0"/>
              <a:t>: </a:t>
            </a:r>
            <a:r>
              <a:rPr lang="it-IT" sz="1400" dirty="0" err="1"/>
              <a:t>giu</a:t>
            </a:r>
            <a:r>
              <a:rPr lang="it-IT" sz="1400" dirty="0"/>
              <a:t> 2017 – OBJ: engagement</a:t>
            </a:r>
          </a:p>
          <a:p>
            <a:pPr marL="285750" indent="-285750">
              <a:buFontTx/>
              <a:buChar char="-"/>
            </a:pPr>
            <a:r>
              <a:rPr lang="it-IT" sz="1400" dirty="0"/>
              <a:t>Social Media </a:t>
            </a:r>
            <a:r>
              <a:rPr lang="it-IT" sz="1400" dirty="0" err="1"/>
              <a:t>Activation</a:t>
            </a:r>
            <a:r>
              <a:rPr lang="it-IT" sz="1400" dirty="0"/>
              <a:t>: </a:t>
            </a:r>
            <a:r>
              <a:rPr lang="it-IT" sz="1400" dirty="0" err="1"/>
              <a:t>giu-nov</a:t>
            </a:r>
            <a:r>
              <a:rPr lang="it-IT" sz="1400" dirty="0"/>
              <a:t> 2017 – OBJ: </a:t>
            </a:r>
            <a:r>
              <a:rPr lang="it-IT" sz="1400" dirty="0" err="1"/>
              <a:t>awareness</a:t>
            </a:r>
            <a:endParaRPr lang="it-IT" sz="1400" dirty="0"/>
          </a:p>
          <a:p>
            <a:pPr marL="285750" indent="-285750">
              <a:buFontTx/>
              <a:buChar char="-"/>
            </a:pPr>
            <a:r>
              <a:rPr lang="it-IT" sz="1400" dirty="0"/>
              <a:t>PR/Ufficio Stampa: </a:t>
            </a:r>
            <a:r>
              <a:rPr lang="it-IT" sz="1400" dirty="0" err="1"/>
              <a:t>giu-dic</a:t>
            </a:r>
            <a:r>
              <a:rPr lang="it-IT" sz="1400" dirty="0"/>
              <a:t> 2017 – OBJ: </a:t>
            </a:r>
            <a:r>
              <a:rPr lang="it-IT" sz="1400" dirty="0" err="1"/>
              <a:t>awareness</a:t>
            </a:r>
            <a:endParaRPr lang="it-IT" sz="1400" dirty="0"/>
          </a:p>
          <a:p>
            <a:pPr marL="285750" indent="-285750">
              <a:buFontTx/>
              <a:buChar char="-"/>
            </a:pPr>
            <a:r>
              <a:rPr lang="it-IT" sz="1400" dirty="0"/>
              <a:t>Concorso: </a:t>
            </a:r>
            <a:r>
              <a:rPr lang="it-IT" sz="1400" dirty="0" err="1"/>
              <a:t>giu</a:t>
            </a:r>
            <a:r>
              <a:rPr lang="it-IT" sz="1400" dirty="0"/>
              <a:t> 2017 – OBJ: engagement</a:t>
            </a:r>
          </a:p>
          <a:p>
            <a:pPr marL="285750" indent="-285750">
              <a:buFontTx/>
              <a:buChar char="-"/>
            </a:pPr>
            <a:r>
              <a:rPr lang="it-IT" sz="1400" dirty="0" err="1"/>
              <a:t>Adv</a:t>
            </a:r>
            <a:r>
              <a:rPr lang="it-IT" sz="1400" dirty="0"/>
              <a:t>: </a:t>
            </a:r>
            <a:r>
              <a:rPr lang="it-IT" sz="1400" dirty="0" err="1"/>
              <a:t>always</a:t>
            </a:r>
            <a:r>
              <a:rPr lang="it-IT" sz="1400" dirty="0"/>
              <a:t> on – OBJ: </a:t>
            </a:r>
            <a:r>
              <a:rPr lang="it-IT" sz="1400" dirty="0" err="1"/>
              <a:t>views</a:t>
            </a:r>
            <a:r>
              <a:rPr lang="it-IT" sz="1400" dirty="0"/>
              <a:t> + click</a:t>
            </a:r>
          </a:p>
          <a:p>
            <a:pPr marL="285750" indent="-285750">
              <a:buFontTx/>
              <a:buChar char="-"/>
            </a:pPr>
            <a:r>
              <a:rPr lang="it-IT" sz="1400" dirty="0"/>
              <a:t>Partnership: </a:t>
            </a:r>
            <a:r>
              <a:rPr lang="it-IT" sz="1400" dirty="0" err="1"/>
              <a:t>tbd</a:t>
            </a:r>
            <a:r>
              <a:rPr lang="it-IT" sz="1400" dirty="0"/>
              <a:t> – OBJ: </a:t>
            </a:r>
            <a:r>
              <a:rPr lang="it-IT" sz="1400" dirty="0" err="1"/>
              <a:t>reach</a:t>
            </a:r>
            <a:endParaRPr lang="it-IT" sz="1600" dirty="0"/>
          </a:p>
        </p:txBody>
      </p:sp>
      <p:sp>
        <p:nvSpPr>
          <p:cNvPr id="21" name="Rettangolo 20"/>
          <p:cNvSpPr/>
          <p:nvPr/>
        </p:nvSpPr>
        <p:spPr>
          <a:xfrm>
            <a:off x="838200" y="4161398"/>
            <a:ext cx="5031060" cy="229029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t>CREATIVITY</a:t>
            </a:r>
            <a:r>
              <a:rPr lang="it-IT" dirty="0"/>
              <a:t>:</a:t>
            </a:r>
          </a:p>
          <a:p>
            <a:pPr algn="ctr"/>
            <a:r>
              <a:rPr lang="it-IT" sz="1400" dirty="0"/>
              <a:t>Viaggi LoquACI.</a:t>
            </a:r>
          </a:p>
          <a:p>
            <a:pPr algn="ctr"/>
            <a:r>
              <a:rPr lang="it-IT" sz="1400" dirty="0"/>
              <a:t>Il primo servizio di car pooling, basato sul </a:t>
            </a:r>
            <a:r>
              <a:rPr lang="it-IT" sz="1400" dirty="0" err="1"/>
              <a:t>matching</a:t>
            </a:r>
            <a:r>
              <a:rPr lang="it-IT" sz="1400" dirty="0"/>
              <a:t>, che ti permette di conoscere facilmente persone che condividono le tue stesse passioni e di organizzare viaggi insieme a loro.</a:t>
            </a:r>
          </a:p>
          <a:p>
            <a:pPr algn="ctr"/>
            <a:endParaRPr lang="it-IT" sz="1400" dirty="0"/>
          </a:p>
        </p:txBody>
      </p:sp>
    </p:spTree>
    <p:extLst>
      <p:ext uri="{BB962C8B-B14F-4D97-AF65-F5344CB8AC3E}">
        <p14:creationId xmlns:p14="http://schemas.microsoft.com/office/powerpoint/2010/main" val="228070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CRITERI PER LA MISURAZIONE &amp; ECONOMICS</a:t>
            </a:r>
          </a:p>
        </p:txBody>
      </p:sp>
      <p:sp>
        <p:nvSpPr>
          <p:cNvPr id="3" name="Segnaposto contenuto 2"/>
          <p:cNvSpPr>
            <a:spLocks noGrp="1"/>
          </p:cNvSpPr>
          <p:nvPr>
            <p:ph idx="1"/>
          </p:nvPr>
        </p:nvSpPr>
        <p:spPr>
          <a:xfrm>
            <a:off x="838200" y="1825625"/>
            <a:ext cx="5116551" cy="4351338"/>
          </a:xfrm>
        </p:spPr>
        <p:txBody>
          <a:bodyPr>
            <a:normAutofit fontScale="77500" lnSpcReduction="20000"/>
          </a:bodyPr>
          <a:lstStyle/>
          <a:p>
            <a:pPr marL="0" indent="0">
              <a:buNone/>
            </a:pPr>
            <a:r>
              <a:rPr lang="it-IT" sz="3200" b="1" dirty="0">
                <a:solidFill>
                  <a:schemeClr val="accent1">
                    <a:lumMod val="50000"/>
                  </a:schemeClr>
                </a:solidFill>
                <a:latin typeface="+mj-lt"/>
              </a:rPr>
              <a:t>Output quantitativi:</a:t>
            </a:r>
            <a:endParaRPr lang="it-IT" sz="2000" dirty="0">
              <a:latin typeface="+mj-lt"/>
            </a:endParaRPr>
          </a:p>
          <a:p>
            <a:r>
              <a:rPr lang="it-IT" sz="2000" dirty="0">
                <a:latin typeface="+mj-lt"/>
              </a:rPr>
              <a:t>Lead generation e numero di iscritti alla tessera ACI U35</a:t>
            </a:r>
          </a:p>
          <a:p>
            <a:r>
              <a:rPr lang="it-IT" sz="2000" dirty="0">
                <a:latin typeface="+mj-lt"/>
              </a:rPr>
              <a:t>Engagement rate e conseguente aumento della fan base della pagina</a:t>
            </a:r>
          </a:p>
          <a:p>
            <a:r>
              <a:rPr lang="it-IT" sz="2000" dirty="0">
                <a:latin typeface="+mj-lt"/>
              </a:rPr>
              <a:t>Download dell’</a:t>
            </a:r>
            <a:r>
              <a:rPr lang="it-IT" sz="2000" dirty="0" err="1">
                <a:latin typeface="+mj-lt"/>
              </a:rPr>
              <a:t>app</a:t>
            </a:r>
            <a:r>
              <a:rPr lang="it-IT" sz="2000" dirty="0">
                <a:latin typeface="+mj-lt"/>
              </a:rPr>
              <a:t> ACI Mobile Club</a:t>
            </a:r>
          </a:p>
          <a:p>
            <a:r>
              <a:rPr lang="it-IT" sz="2000" dirty="0">
                <a:latin typeface="+mj-lt"/>
              </a:rPr>
              <a:t>Visualizzazioni della web </a:t>
            </a:r>
            <a:r>
              <a:rPr lang="it-IT" sz="2000" dirty="0" err="1">
                <a:latin typeface="+mj-lt"/>
              </a:rPr>
              <a:t>series</a:t>
            </a:r>
            <a:endParaRPr lang="it-IT" sz="2000" dirty="0">
              <a:latin typeface="+mj-lt"/>
            </a:endParaRPr>
          </a:p>
          <a:p>
            <a:r>
              <a:rPr lang="it-IT" sz="2000" dirty="0">
                <a:latin typeface="+mj-lt"/>
              </a:rPr>
              <a:t>Reach della campagna</a:t>
            </a:r>
          </a:p>
          <a:p>
            <a:r>
              <a:rPr lang="it-IT" sz="2000" dirty="0">
                <a:latin typeface="+mj-lt"/>
              </a:rPr>
              <a:t>Numero </a:t>
            </a:r>
            <a:r>
              <a:rPr lang="it-IT" sz="2000" dirty="0" err="1">
                <a:latin typeface="+mj-lt"/>
              </a:rPr>
              <a:t>influencer</a:t>
            </a:r>
            <a:r>
              <a:rPr lang="it-IT" sz="2000" dirty="0">
                <a:latin typeface="+mj-lt"/>
              </a:rPr>
              <a:t> e giornalisti coinvolti</a:t>
            </a:r>
          </a:p>
          <a:p>
            <a:r>
              <a:rPr lang="it-IT" sz="2000" dirty="0">
                <a:latin typeface="+mj-lt"/>
              </a:rPr>
              <a:t>Numero di uscite stampa e relativa readership</a:t>
            </a:r>
          </a:p>
          <a:p>
            <a:pPr marL="0" indent="0">
              <a:buNone/>
            </a:pPr>
            <a:r>
              <a:rPr lang="it-IT" sz="3200" b="1" dirty="0">
                <a:solidFill>
                  <a:schemeClr val="accent1">
                    <a:lumMod val="50000"/>
                  </a:schemeClr>
                </a:solidFill>
                <a:latin typeface="+mj-lt"/>
              </a:rPr>
              <a:t>Output qualitativi:</a:t>
            </a:r>
            <a:endParaRPr lang="it-IT" sz="2000" dirty="0">
              <a:latin typeface="+mj-lt"/>
            </a:endParaRPr>
          </a:p>
          <a:p>
            <a:r>
              <a:rPr lang="it-IT" sz="2000" dirty="0">
                <a:latin typeface="+mj-lt"/>
              </a:rPr>
              <a:t>Focus group tra i millennials sull’</a:t>
            </a:r>
            <a:r>
              <a:rPr lang="it-IT" sz="2000" dirty="0" err="1">
                <a:latin typeface="+mj-lt"/>
              </a:rPr>
              <a:t>awareness</a:t>
            </a:r>
            <a:r>
              <a:rPr lang="it-IT" sz="2000" dirty="0">
                <a:latin typeface="+mj-lt"/>
              </a:rPr>
              <a:t> della tessera ACI </a:t>
            </a:r>
            <a:r>
              <a:rPr lang="it-IT" sz="2000" dirty="0" err="1">
                <a:latin typeface="+mj-lt"/>
              </a:rPr>
              <a:t>pre</a:t>
            </a:r>
            <a:r>
              <a:rPr lang="it-IT" sz="2000" dirty="0">
                <a:latin typeface="+mj-lt"/>
              </a:rPr>
              <a:t> e post campagna</a:t>
            </a:r>
          </a:p>
          <a:p>
            <a:r>
              <a:rPr lang="it-IT" sz="2000" dirty="0">
                <a:latin typeface="+mj-lt"/>
              </a:rPr>
              <a:t>% penetrazione messaggi chiave e copertura negli articoli e nelle conversazioni sui social</a:t>
            </a:r>
          </a:p>
          <a:p>
            <a:r>
              <a:rPr lang="it-IT" sz="2000" dirty="0">
                <a:latin typeface="+mj-lt"/>
              </a:rPr>
              <a:t>Analisi del sentiment e del </a:t>
            </a:r>
            <a:r>
              <a:rPr lang="it-IT" sz="2000" dirty="0" err="1">
                <a:latin typeface="+mj-lt"/>
              </a:rPr>
              <a:t>tone</a:t>
            </a:r>
            <a:r>
              <a:rPr lang="it-IT" sz="2000" dirty="0">
                <a:latin typeface="+mj-lt"/>
              </a:rPr>
              <a:t> of voice</a:t>
            </a:r>
          </a:p>
        </p:txBody>
      </p:sp>
      <p:graphicFrame>
        <p:nvGraphicFramePr>
          <p:cNvPr id="6" name="Tabella 5"/>
          <p:cNvGraphicFramePr>
            <a:graphicFrameLocks noGrp="1"/>
          </p:cNvGraphicFramePr>
          <p:nvPr>
            <p:extLst>
              <p:ext uri="{D42A27DB-BD31-4B8C-83A1-F6EECF244321}">
                <p14:modId xmlns:p14="http://schemas.microsoft.com/office/powerpoint/2010/main" val="2157477189"/>
              </p:ext>
            </p:extLst>
          </p:nvPr>
        </p:nvGraphicFramePr>
        <p:xfrm>
          <a:off x="6096000" y="1825625"/>
          <a:ext cx="5954752" cy="4704386"/>
        </p:xfrm>
        <a:graphic>
          <a:graphicData uri="http://schemas.openxmlformats.org/drawingml/2006/table">
            <a:tbl>
              <a:tblPr firstRow="1" bandRow="1">
                <a:tableStyleId>{5C22544A-7EE6-4342-B048-85BDC9FD1C3A}</a:tableStyleId>
              </a:tblPr>
              <a:tblGrid>
                <a:gridCol w="2977376">
                  <a:extLst>
                    <a:ext uri="{9D8B030D-6E8A-4147-A177-3AD203B41FA5}">
                      <a16:colId xmlns:a16="http://schemas.microsoft.com/office/drawing/2014/main" val="2409393726"/>
                    </a:ext>
                  </a:extLst>
                </a:gridCol>
                <a:gridCol w="2977376">
                  <a:extLst>
                    <a:ext uri="{9D8B030D-6E8A-4147-A177-3AD203B41FA5}">
                      <a16:colId xmlns:a16="http://schemas.microsoft.com/office/drawing/2014/main" val="2821462920"/>
                    </a:ext>
                  </a:extLst>
                </a:gridCol>
              </a:tblGrid>
              <a:tr h="366509">
                <a:tc>
                  <a:txBody>
                    <a:bodyPr/>
                    <a:lstStyle/>
                    <a:p>
                      <a:pPr algn="ctr"/>
                      <a:r>
                        <a:rPr lang="it-IT" sz="1600" b="1" dirty="0">
                          <a:latin typeface="+mj-lt"/>
                        </a:rPr>
                        <a:t>Attività semestrale</a:t>
                      </a:r>
                    </a:p>
                  </a:txBody>
                  <a:tcPr anchor="ctr">
                    <a:solidFill>
                      <a:schemeClr val="accent1">
                        <a:lumMod val="50000"/>
                      </a:schemeClr>
                    </a:solidFill>
                  </a:tcPr>
                </a:tc>
                <a:tc>
                  <a:txBody>
                    <a:bodyPr/>
                    <a:lstStyle/>
                    <a:p>
                      <a:pPr algn="ctr"/>
                      <a:r>
                        <a:rPr lang="it-IT" sz="1600" dirty="0">
                          <a:latin typeface="+mj-lt"/>
                        </a:rPr>
                        <a:t>Cost</a:t>
                      </a:r>
                    </a:p>
                  </a:txBody>
                  <a:tcPr anchor="ctr">
                    <a:solidFill>
                      <a:schemeClr val="accent1">
                        <a:lumMod val="50000"/>
                      </a:schemeClr>
                    </a:solidFill>
                  </a:tcPr>
                </a:tc>
                <a:extLst>
                  <a:ext uri="{0D108BD9-81ED-4DB2-BD59-A6C34878D82A}">
                    <a16:rowId xmlns:a16="http://schemas.microsoft.com/office/drawing/2014/main" val="43725953"/>
                  </a:ext>
                </a:extLst>
              </a:tr>
              <a:tr h="754587">
                <a:tc>
                  <a:txBody>
                    <a:bodyPr/>
                    <a:lstStyle/>
                    <a:p>
                      <a:pPr marL="0" algn="l" rtl="0" eaLnBrk="1" fontAlgn="ctr" latinLnBrk="0" hangingPunct="1">
                        <a:spcBef>
                          <a:spcPts val="0"/>
                        </a:spcBef>
                        <a:spcAft>
                          <a:spcPts val="0"/>
                        </a:spcAft>
                      </a:pPr>
                      <a:r>
                        <a:rPr lang="it-IT" sz="1600" b="0" i="0" u="none" strike="noStrike" kern="1200" dirty="0">
                          <a:solidFill>
                            <a:schemeClr val="tx1"/>
                          </a:solidFill>
                          <a:effectLst/>
                          <a:latin typeface="Calibri Light" panose="020F0302020204030204" pitchFamily="34" charset="0"/>
                        </a:rPr>
                        <a:t>Ideazione creativa,</a:t>
                      </a:r>
                      <a:r>
                        <a:rPr lang="it-IT" sz="1600" b="0" i="0" u="none" strike="noStrike" kern="1200" baseline="0" dirty="0">
                          <a:solidFill>
                            <a:schemeClr val="tx1"/>
                          </a:solidFill>
                          <a:effectLst/>
                          <a:latin typeface="Calibri Light" panose="020F0302020204030204" pitchFamily="34" charset="0"/>
                        </a:rPr>
                        <a:t> </a:t>
                      </a:r>
                      <a:r>
                        <a:rPr lang="it-IT" sz="1600" b="0" i="0" u="none" strike="noStrike" kern="1200" baseline="0" dirty="0" err="1">
                          <a:solidFill>
                            <a:schemeClr val="tx1"/>
                          </a:solidFill>
                          <a:effectLst/>
                          <a:latin typeface="Calibri Light" panose="020F0302020204030204" pitchFamily="34" charset="0"/>
                        </a:rPr>
                        <a:t>project</a:t>
                      </a:r>
                      <a:r>
                        <a:rPr lang="it-IT" sz="1600" b="0" i="0" u="none" strike="noStrike" kern="1200" baseline="0" dirty="0">
                          <a:solidFill>
                            <a:schemeClr val="tx1"/>
                          </a:solidFill>
                          <a:effectLst/>
                          <a:latin typeface="Calibri Light" panose="020F0302020204030204" pitchFamily="34" charset="0"/>
                        </a:rPr>
                        <a:t> management, reportistica e contatti per avvio partnership</a:t>
                      </a:r>
                      <a:endParaRPr lang="it-IT" sz="1800" b="0" i="0" u="none" strike="noStrike" dirty="0">
                        <a:solidFill>
                          <a:schemeClr val="tx1"/>
                        </a:solidFill>
                        <a:effectLst/>
                        <a:latin typeface="Arial" panose="020B0604020202020204" pitchFamily="34" charset="0"/>
                      </a:endParaRPr>
                    </a:p>
                  </a:txBody>
                  <a:tcPr anchor="ctr"/>
                </a:tc>
                <a:tc>
                  <a:txBody>
                    <a:bodyPr/>
                    <a:lstStyle/>
                    <a:p>
                      <a:pPr marL="0" algn="l" rtl="0" eaLnBrk="1" fontAlgn="ctr" latinLnBrk="0" hangingPunct="1">
                        <a:spcBef>
                          <a:spcPts val="0"/>
                        </a:spcBef>
                        <a:spcAft>
                          <a:spcPts val="0"/>
                        </a:spcAft>
                      </a:pPr>
                      <a:r>
                        <a:rPr lang="it-IT" sz="1600" b="0" i="0" u="none" strike="noStrike" kern="1200" dirty="0">
                          <a:solidFill>
                            <a:schemeClr val="tx1"/>
                          </a:solidFill>
                          <a:effectLst/>
                          <a:latin typeface="Calibri Light" panose="020F0302020204030204" pitchFamily="34" charset="0"/>
                        </a:rPr>
                        <a:t>20.000,00 €</a:t>
                      </a:r>
                      <a:endParaRPr lang="it-IT" sz="1800" b="0" i="0" u="none" strike="noStrike" dirty="0">
                        <a:solidFill>
                          <a:schemeClr val="tx1"/>
                        </a:solidFill>
                        <a:effectLst/>
                        <a:latin typeface="Arial" panose="020B0604020202020204" pitchFamily="34" charset="0"/>
                      </a:endParaRPr>
                    </a:p>
                  </a:txBody>
                  <a:tcPr anchor="ctr"/>
                </a:tc>
                <a:extLst>
                  <a:ext uri="{0D108BD9-81ED-4DB2-BD59-A6C34878D82A}">
                    <a16:rowId xmlns:a16="http://schemas.microsoft.com/office/drawing/2014/main" val="3643436483"/>
                  </a:ext>
                </a:extLst>
              </a:tr>
              <a:tr h="754587">
                <a:tc>
                  <a:txBody>
                    <a:bodyPr/>
                    <a:lstStyle/>
                    <a:p>
                      <a:r>
                        <a:rPr lang="it-IT" sz="1600" dirty="0">
                          <a:latin typeface="+mj-lt"/>
                        </a:rPr>
                        <a:t>Tessera virtuale ACI U35 e integrazione nell’</a:t>
                      </a:r>
                      <a:r>
                        <a:rPr lang="it-IT" sz="1600" dirty="0" err="1">
                          <a:latin typeface="+mj-lt"/>
                        </a:rPr>
                        <a:t>app</a:t>
                      </a:r>
                      <a:r>
                        <a:rPr lang="it-IT" sz="1600" dirty="0">
                          <a:latin typeface="+mj-lt"/>
                        </a:rPr>
                        <a:t> del servizio </a:t>
                      </a:r>
                      <a:r>
                        <a:rPr lang="it-IT" sz="1600" dirty="0" err="1">
                          <a:latin typeface="+mj-lt"/>
                        </a:rPr>
                        <a:t>Matching</a:t>
                      </a:r>
                      <a:r>
                        <a:rPr lang="it-IT" sz="1600" dirty="0">
                          <a:latin typeface="+mj-lt"/>
                        </a:rPr>
                        <a:t> e </a:t>
                      </a:r>
                      <a:r>
                        <a:rPr lang="it-IT" sz="1600" dirty="0" err="1">
                          <a:latin typeface="+mj-lt"/>
                        </a:rPr>
                        <a:t>GirACI</a:t>
                      </a:r>
                      <a:endParaRPr lang="it-IT" sz="1600" dirty="0">
                        <a:latin typeface="+mj-lt"/>
                      </a:endParaRPr>
                    </a:p>
                  </a:txBody>
                  <a:tcPr anchor="ctr"/>
                </a:tc>
                <a:tc>
                  <a:txBody>
                    <a:bodyPr/>
                    <a:lstStyle/>
                    <a:p>
                      <a:r>
                        <a:rPr lang="it-IT" sz="1600" dirty="0">
                          <a:latin typeface="+mj-lt"/>
                        </a:rPr>
                        <a:t>Da 30.000,00 €</a:t>
                      </a:r>
                    </a:p>
                  </a:txBody>
                  <a:tcPr anchor="ctr"/>
                </a:tc>
                <a:extLst>
                  <a:ext uri="{0D108BD9-81ED-4DB2-BD59-A6C34878D82A}">
                    <a16:rowId xmlns:a16="http://schemas.microsoft.com/office/drawing/2014/main" val="2100877108"/>
                  </a:ext>
                </a:extLst>
              </a:tr>
              <a:tr h="531005">
                <a:tc>
                  <a:txBody>
                    <a:bodyPr/>
                    <a:lstStyle/>
                    <a:p>
                      <a:r>
                        <a:rPr lang="it-IT" sz="1600" dirty="0">
                          <a:latin typeface="+mj-lt"/>
                        </a:rPr>
                        <a:t>Social</a:t>
                      </a:r>
                      <a:r>
                        <a:rPr lang="it-IT" sz="1600" baseline="0" dirty="0">
                          <a:latin typeface="+mj-lt"/>
                        </a:rPr>
                        <a:t> Media </a:t>
                      </a:r>
                      <a:r>
                        <a:rPr lang="it-IT" sz="1600" baseline="0" dirty="0" err="1">
                          <a:latin typeface="+mj-lt"/>
                        </a:rPr>
                        <a:t>Activation</a:t>
                      </a:r>
                      <a:r>
                        <a:rPr lang="it-IT" sz="1600" baseline="0" dirty="0">
                          <a:latin typeface="+mj-lt"/>
                        </a:rPr>
                        <a:t>: web </a:t>
                      </a:r>
                      <a:r>
                        <a:rPr lang="it-IT" sz="1600" baseline="0" dirty="0" err="1">
                          <a:latin typeface="+mj-lt"/>
                        </a:rPr>
                        <a:t>series</a:t>
                      </a:r>
                      <a:r>
                        <a:rPr lang="it-IT" sz="1600" baseline="0" dirty="0">
                          <a:latin typeface="+mj-lt"/>
                        </a:rPr>
                        <a:t> (incluso </a:t>
                      </a:r>
                      <a:r>
                        <a:rPr lang="it-IT" sz="1600" baseline="0" dirty="0" err="1">
                          <a:latin typeface="+mj-lt"/>
                        </a:rPr>
                        <a:t>fee</a:t>
                      </a:r>
                      <a:r>
                        <a:rPr lang="it-IT" sz="1600" baseline="0" dirty="0">
                          <a:latin typeface="+mj-lt"/>
                        </a:rPr>
                        <a:t> </a:t>
                      </a:r>
                      <a:r>
                        <a:rPr lang="it-IT" sz="1600" baseline="0" dirty="0" err="1">
                          <a:latin typeface="+mj-lt"/>
                        </a:rPr>
                        <a:t>influencer</a:t>
                      </a:r>
                      <a:r>
                        <a:rPr lang="it-IT" sz="1600" baseline="0" dirty="0">
                          <a:latin typeface="+mj-lt"/>
                        </a:rPr>
                        <a:t>)</a:t>
                      </a:r>
                      <a:endParaRPr lang="it-IT" sz="1600" dirty="0">
                        <a:latin typeface="+mj-lt"/>
                      </a:endParaRPr>
                    </a:p>
                  </a:txBody>
                  <a:tcPr anchor="ctr"/>
                </a:tc>
                <a:tc>
                  <a:txBody>
                    <a:bodyPr/>
                    <a:lstStyle/>
                    <a:p>
                      <a:r>
                        <a:rPr lang="it-IT" sz="1600" dirty="0">
                          <a:latin typeface="+mj-lt"/>
                        </a:rPr>
                        <a:t>Da 35.000,00 €</a:t>
                      </a:r>
                    </a:p>
                  </a:txBody>
                  <a:tcPr anchor="ctr"/>
                </a:tc>
                <a:extLst>
                  <a:ext uri="{0D108BD9-81ED-4DB2-BD59-A6C34878D82A}">
                    <a16:rowId xmlns:a16="http://schemas.microsoft.com/office/drawing/2014/main" val="1301623330"/>
                  </a:ext>
                </a:extLst>
              </a:tr>
              <a:tr h="604362">
                <a:tc>
                  <a:txBody>
                    <a:bodyPr/>
                    <a:lstStyle/>
                    <a:p>
                      <a:r>
                        <a:rPr lang="it-IT" sz="1600" dirty="0">
                          <a:latin typeface="+mj-lt"/>
                        </a:rPr>
                        <a:t>Campagna social </a:t>
                      </a:r>
                      <a:r>
                        <a:rPr lang="it-IT" sz="1600" dirty="0" err="1">
                          <a:latin typeface="+mj-lt"/>
                        </a:rPr>
                        <a:t>adv</a:t>
                      </a:r>
                      <a:endParaRPr lang="it-IT" sz="1600" dirty="0">
                        <a:latin typeface="+mj-lt"/>
                      </a:endParaRPr>
                    </a:p>
                  </a:txBody>
                  <a:tcPr anchor="ctr"/>
                </a:tc>
                <a:tc>
                  <a:txBody>
                    <a:bodyPr/>
                    <a:lstStyle/>
                    <a:p>
                      <a:r>
                        <a:rPr lang="it-IT" sz="1600" dirty="0">
                          <a:latin typeface="+mj-lt"/>
                        </a:rPr>
                        <a:t>Da</a:t>
                      </a:r>
                      <a:r>
                        <a:rPr lang="it-IT" sz="1600" baseline="0" dirty="0">
                          <a:latin typeface="+mj-lt"/>
                        </a:rPr>
                        <a:t> 30</a:t>
                      </a:r>
                      <a:r>
                        <a:rPr lang="it-IT" sz="1600" dirty="0">
                          <a:latin typeface="+mj-lt"/>
                        </a:rPr>
                        <a:t>.000,00 €</a:t>
                      </a:r>
                    </a:p>
                  </a:txBody>
                  <a:tcPr anchor="ctr"/>
                </a:tc>
                <a:extLst>
                  <a:ext uri="{0D108BD9-81ED-4DB2-BD59-A6C34878D82A}">
                    <a16:rowId xmlns:a16="http://schemas.microsoft.com/office/drawing/2014/main" val="871876327"/>
                  </a:ext>
                </a:extLst>
              </a:tr>
              <a:tr h="754587">
                <a:tc>
                  <a:txBody>
                    <a:bodyPr/>
                    <a:lstStyle/>
                    <a:p>
                      <a:r>
                        <a:rPr lang="it-IT" sz="1600" dirty="0">
                          <a:latin typeface="+mj-lt"/>
                        </a:rPr>
                        <a:t>PR e Ufficio Stampa: lancio campagna, web </a:t>
                      </a:r>
                      <a:r>
                        <a:rPr lang="it-IT" sz="1600" dirty="0" err="1">
                          <a:latin typeface="+mj-lt"/>
                        </a:rPr>
                        <a:t>series</a:t>
                      </a:r>
                      <a:r>
                        <a:rPr lang="it-IT" sz="1600" dirty="0">
                          <a:latin typeface="+mj-lt"/>
                        </a:rPr>
                        <a:t> e supporto </a:t>
                      </a:r>
                      <a:r>
                        <a:rPr lang="it-IT" sz="1600" dirty="0" err="1">
                          <a:latin typeface="+mj-lt"/>
                        </a:rPr>
                        <a:t>ongoing</a:t>
                      </a:r>
                      <a:endParaRPr lang="it-IT" sz="1600" dirty="0">
                        <a:latin typeface="+mj-lt"/>
                      </a:endParaRPr>
                    </a:p>
                  </a:txBody>
                  <a:tcPr anchor="ctr"/>
                </a:tc>
                <a:tc>
                  <a:txBody>
                    <a:bodyPr/>
                    <a:lstStyle/>
                    <a:p>
                      <a:r>
                        <a:rPr lang="it-IT" sz="1600" dirty="0">
                          <a:latin typeface="+mj-lt"/>
                        </a:rPr>
                        <a:t>35.000,</a:t>
                      </a:r>
                      <a:r>
                        <a:rPr lang="it-IT" sz="1600" baseline="0" dirty="0">
                          <a:latin typeface="+mj-lt"/>
                        </a:rPr>
                        <a:t>00 €</a:t>
                      </a:r>
                      <a:endParaRPr lang="it-IT" sz="1600" dirty="0">
                        <a:latin typeface="+mj-lt"/>
                      </a:endParaRPr>
                    </a:p>
                  </a:txBody>
                  <a:tcPr anchor="ctr"/>
                </a:tc>
                <a:extLst>
                  <a:ext uri="{0D108BD9-81ED-4DB2-BD59-A6C34878D82A}">
                    <a16:rowId xmlns:a16="http://schemas.microsoft.com/office/drawing/2014/main" val="1162228672"/>
                  </a:ext>
                </a:extLst>
              </a:tr>
              <a:tr h="685515">
                <a:tc>
                  <a:txBody>
                    <a:bodyPr/>
                    <a:lstStyle/>
                    <a:p>
                      <a:r>
                        <a:rPr lang="it-IT" sz="1600" dirty="0">
                          <a:latin typeface="+mj-lt"/>
                        </a:rPr>
                        <a:t>Concorso consumer</a:t>
                      </a:r>
                    </a:p>
                  </a:txBody>
                  <a:tcPr anchor="ctr"/>
                </a:tc>
                <a:tc>
                  <a:txBody>
                    <a:bodyPr/>
                    <a:lstStyle/>
                    <a:p>
                      <a:r>
                        <a:rPr lang="it-IT" sz="1600" dirty="0">
                          <a:latin typeface="+mj-lt"/>
                        </a:rPr>
                        <a:t>20.000,00 €</a:t>
                      </a:r>
                    </a:p>
                  </a:txBody>
                  <a:tcPr anchor="ctr"/>
                </a:tc>
                <a:extLst>
                  <a:ext uri="{0D108BD9-81ED-4DB2-BD59-A6C34878D82A}">
                    <a16:rowId xmlns:a16="http://schemas.microsoft.com/office/drawing/2014/main" val="418788755"/>
                  </a:ext>
                </a:extLst>
              </a:tr>
            </a:tbl>
          </a:graphicData>
        </a:graphic>
      </p:graphicFrame>
    </p:spTree>
    <p:extLst>
      <p:ext uri="{BB962C8B-B14F-4D97-AF65-F5344CB8AC3E}">
        <p14:creationId xmlns:p14="http://schemas.microsoft.com/office/powerpoint/2010/main" val="30194643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555</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10</vt:i4>
      </vt:variant>
    </vt:vector>
  </HeadingPairs>
  <TitlesOfParts>
    <vt:vector size="18" baseType="lpstr">
      <vt:lpstr>ＭＳ Ｐゴシック</vt:lpstr>
      <vt:lpstr>Arial</vt:lpstr>
      <vt:lpstr>Arial Unicode MS</vt:lpstr>
      <vt:lpstr>Baskerville</vt:lpstr>
      <vt:lpstr>Calibri</vt:lpstr>
      <vt:lpstr>Calibri Light</vt:lpstr>
      <vt:lpstr>Helvetica Neue</vt:lpstr>
      <vt:lpstr>Tema di Office</vt:lpstr>
      <vt:lpstr>GIOVANI LEONI XXI EDIZIONE</vt:lpstr>
      <vt:lpstr>I PROTAGONISTI DELLA NOSTRA STORIA</vt:lpstr>
      <vt:lpstr>Presentazione standard di PowerPoint</vt:lpstr>
      <vt:lpstr>Presentazione standard di PowerPoint</vt:lpstr>
      <vt:lpstr>Presentazione standard di PowerPoint</vt:lpstr>
      <vt:lpstr>Presentazione standard di PowerPoint</vt:lpstr>
      <vt:lpstr>Presentazione standard di PowerPoint</vt:lpstr>
      <vt:lpstr>SUM UP</vt:lpstr>
      <vt:lpstr>CRITERI PER LA MISURAZIONE &amp; ECONOMICS</vt:lpstr>
      <vt:lpstr>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Giacomo Galli</dc:creator>
  <cp:lastModifiedBy>Giacomo Galli</cp:lastModifiedBy>
  <cp:revision>56</cp:revision>
  <dcterms:created xsi:type="dcterms:W3CDTF">2017-05-07T07:35:21Z</dcterms:created>
  <dcterms:modified xsi:type="dcterms:W3CDTF">2017-05-07T19:10:21Z</dcterms:modified>
</cp:coreProperties>
</file>